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Arimo" panose="020B0604020202020204" charset="0"/>
      <p:regular r:id="rId17"/>
      <p:bold r:id="rId18"/>
      <p:italic r:id="rId19"/>
      <p:boldItalic r:id="rId20"/>
    </p:embeddedFont>
    <p:embeddedFont>
      <p:font typeface="Barlow SemiBold" panose="00000700000000000000" pitchFamily="2" charset="0"/>
      <p:regular r:id="rId21"/>
      <p:bold r:id="rId22"/>
      <p:italic r:id="rId23"/>
      <p:boldItalic r:id="rId24"/>
    </p:embeddedFont>
    <p:embeddedFont>
      <p:font typeface="Bebas Neue" panose="020B0606020202050201" pitchFamily="3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87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Hello, my name is Jesse, and today I’m excited to walk you through my complete redesign of Atomic Synergistics’ network infrastructure. This project began with a clear goal: to replace a disorganized, outdated system with something scalable, secure, and easy to manage as the company continues to grow.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61670d44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61670d44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Created security groups per department (e.g., </a:t>
            </a:r>
            <a:r>
              <a:rPr lang="en-US" dirty="0" err="1"/>
              <a:t>GRP_Marketing_ReadWrite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GPOs: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Password complexity (12+ characters)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Mapped department drives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USB/control panel restrictions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Department-branded wallpapers</a:t>
            </a:r>
          </a:p>
          <a:p>
            <a:r>
              <a:rPr lang="en-US" dirty="0"/>
              <a:t>Group-based access improves scalability and reduces human error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61670d449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61670d449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Two domain controllers: DC1 (.10), DC2 (.11)</a:t>
            </a:r>
          </a:p>
          <a:p>
            <a:pPr>
              <a:buNone/>
            </a:pPr>
            <a:r>
              <a:rPr lang="en-US" dirty="0"/>
              <a:t>DC1: AD DS, DNS, DHCP</a:t>
            </a:r>
          </a:p>
          <a:p>
            <a:pPr>
              <a:buNone/>
            </a:pPr>
            <a:r>
              <a:rPr lang="en-US" dirty="0"/>
              <a:t>DC2: Replica domain controller (failover, load balancing)</a:t>
            </a:r>
          </a:p>
          <a:p>
            <a:pPr>
              <a:buNone/>
            </a:pPr>
            <a:r>
              <a:rPr lang="en-US" dirty="0"/>
              <a:t>Used PowerShell script to import users from CSV into department OUs</a:t>
            </a:r>
          </a:p>
          <a:p>
            <a:r>
              <a:rPr lang="en-US" dirty="0"/>
              <a:t>Automation speeds onboarding, prevents typos, and saves time at scale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d89076d3f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d89076d3f4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Used Trello to organize phases: planning, teardown, install, config, go-live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phase broken into tasks with timelines and dependencies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Cabling completed before switch/AP deployment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Helped assign work between internal team and vendors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Trello ensured no steps were missed during the transition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89076d3f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d89076d3f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Fully domain-managed, secure, and segmented network</a:t>
            </a:r>
          </a:p>
          <a:p>
            <a:pPr>
              <a:buNone/>
            </a:pPr>
            <a:r>
              <a:rPr lang="en-US" dirty="0"/>
              <a:t>Hardware strategy balances cost and consistency</a:t>
            </a:r>
          </a:p>
          <a:p>
            <a:pPr>
              <a:buNone/>
            </a:pPr>
            <a:r>
              <a:rPr lang="en-US" dirty="0"/>
              <a:t>Enterprise-grade infrastructure ready for 100+ users</a:t>
            </a:r>
          </a:p>
          <a:p>
            <a:pPr>
              <a:buNone/>
            </a:pPr>
            <a:r>
              <a:rPr lang="en-US" dirty="0"/>
              <a:t>Supports remote access, testing environments, future expansion</a:t>
            </a:r>
          </a:p>
          <a:p>
            <a:r>
              <a:rPr lang="en-US" dirty="0"/>
              <a:t>Atomic now has a reliable foundation to grow on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d89076d3f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d89076d3f4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Thanks for watching</a:t>
            </a:r>
          </a:p>
          <a:p>
            <a:pPr>
              <a:buNone/>
            </a:pPr>
            <a:r>
              <a:rPr lang="en-US" dirty="0"/>
              <a:t>All project documentation is available upon request</a:t>
            </a:r>
          </a:p>
          <a:p>
            <a:pPr>
              <a:buNone/>
            </a:pPr>
            <a:r>
              <a:rPr lang="en-US" dirty="0"/>
              <a:t>Happy to answer questions or explain any aspect in more detail</a:t>
            </a:r>
          </a:p>
          <a:p>
            <a:r>
              <a:rPr lang="en-US" dirty="0"/>
              <a:t>This project lays the foundation for long-term IT success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f943a93b7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f943a93b7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d89076d3f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d89076d3f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Char char="●"/>
            </a:pPr>
            <a:r>
              <a:rPr lang="en" b="1">
                <a:solidFill>
                  <a:schemeClr val="dk1"/>
                </a:solidFill>
              </a:rPr>
              <a:t>Atomic Synergistics</a:t>
            </a:r>
            <a:r>
              <a:rPr lang="en">
                <a:solidFill>
                  <a:schemeClr val="dk1"/>
                </a:solidFill>
              </a:rPr>
              <a:t> is a business development firm founded in 2018 by Jeremiah Atom.</a:t>
            </a:r>
            <a:endParaRPr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Char char="●"/>
            </a:pPr>
            <a:r>
              <a:rPr lang="en">
                <a:solidFill>
                  <a:schemeClr val="dk1"/>
                </a:solidFill>
              </a:rPr>
              <a:t>Their mission is to help businesses solve complex problems in </a:t>
            </a:r>
            <a:r>
              <a:rPr lang="en" b="1">
                <a:solidFill>
                  <a:schemeClr val="dk1"/>
                </a:solidFill>
              </a:rPr>
              <a:t>marketing, logistics, sales strategy, and scalability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Char char="●"/>
            </a:pPr>
            <a:r>
              <a:rPr lang="en">
                <a:solidFill>
                  <a:schemeClr val="dk1"/>
                </a:solidFill>
              </a:rPr>
              <a:t>After winning a high-profile contract with Walmart+, the team expanded rapidly, now sitting at </a:t>
            </a:r>
            <a:r>
              <a:rPr lang="en" b="1">
                <a:solidFill>
                  <a:schemeClr val="dk1"/>
                </a:solidFill>
              </a:rPr>
              <a:t>60 employees</a:t>
            </a:r>
            <a:r>
              <a:rPr lang="en">
                <a:solidFill>
                  <a:schemeClr val="dk1"/>
                </a:solidFill>
              </a:rPr>
              <a:t> with plans to </a:t>
            </a:r>
            <a:r>
              <a:rPr lang="en" b="1">
                <a:solidFill>
                  <a:schemeClr val="dk1"/>
                </a:solidFill>
              </a:rPr>
              <a:t>double</a:t>
            </a:r>
            <a:r>
              <a:rPr lang="en">
                <a:solidFill>
                  <a:schemeClr val="dk1"/>
                </a:solidFill>
              </a:rPr>
              <a:t> within a year.</a:t>
            </a:r>
            <a:endParaRPr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Char char="●"/>
            </a:pPr>
            <a:r>
              <a:rPr lang="en">
                <a:solidFill>
                  <a:schemeClr val="dk1"/>
                </a:solidFill>
              </a:rPr>
              <a:t>The company’s current network infrastructure could not keep up with this growth — leading to </a:t>
            </a:r>
            <a:r>
              <a:rPr lang="en" b="1">
                <a:solidFill>
                  <a:schemeClr val="dk1"/>
                </a:solidFill>
              </a:rPr>
              <a:t>disorganization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 b="1">
                <a:solidFill>
                  <a:schemeClr val="dk1"/>
                </a:solidFill>
              </a:rPr>
              <a:t>hardware failures</a:t>
            </a:r>
            <a:r>
              <a:rPr lang="en">
                <a:solidFill>
                  <a:schemeClr val="dk1"/>
                </a:solidFill>
              </a:rPr>
              <a:t>, and </a:t>
            </a:r>
            <a:r>
              <a:rPr lang="en" b="1">
                <a:solidFill>
                  <a:schemeClr val="dk1"/>
                </a:solidFill>
              </a:rPr>
              <a:t>serious scalability issues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Char char="●"/>
            </a:pPr>
            <a:r>
              <a:rPr lang="en">
                <a:solidFill>
                  <a:schemeClr val="dk1"/>
                </a:solidFill>
              </a:rPr>
              <a:t>This project proposes a </a:t>
            </a:r>
            <a:r>
              <a:rPr lang="en" b="1">
                <a:solidFill>
                  <a:schemeClr val="dk1"/>
                </a:solidFill>
              </a:rPr>
              <a:t>complete network redesign</a:t>
            </a:r>
            <a:r>
              <a:rPr lang="en">
                <a:solidFill>
                  <a:schemeClr val="dk1"/>
                </a:solidFill>
              </a:rPr>
              <a:t> to support Atomic’s next phase of growth — focused on </a:t>
            </a:r>
            <a:r>
              <a:rPr lang="en" b="1">
                <a:solidFill>
                  <a:schemeClr val="dk1"/>
                </a:solidFill>
              </a:rPr>
              <a:t>performance, centralized management, security, and future-proofing.</a:t>
            </a:r>
            <a:endParaRPr sz="8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61670d44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61670d44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dirty="0">
                <a:solidFill>
                  <a:schemeClr val="dk1"/>
                </a:solidFill>
              </a:rPr>
              <a:t>The original network design was never built for scalability — expansion was reactive, not strategic.</a:t>
            </a:r>
            <a:br>
              <a:rPr lang="en-US" dirty="0">
                <a:solidFill>
                  <a:schemeClr val="dk1"/>
                </a:solidFill>
              </a:rPr>
            </a:b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dirty="0">
                <a:solidFill>
                  <a:schemeClr val="dk1"/>
                </a:solidFill>
              </a:rPr>
              <a:t>The </a:t>
            </a:r>
            <a:r>
              <a:rPr lang="en-US" b="1" dirty="0">
                <a:solidFill>
                  <a:schemeClr val="dk1"/>
                </a:solidFill>
              </a:rPr>
              <a:t>server room was relocated to a non-ventilated closet</a:t>
            </a:r>
            <a:r>
              <a:rPr lang="en-US" dirty="0">
                <a:solidFill>
                  <a:schemeClr val="dk1"/>
                </a:solidFill>
              </a:rPr>
              <a:t>, leading to heat and cable chaos. No cable trays or labeling exist. Not showing the pictures, </a:t>
            </a:r>
            <a:r>
              <a:rPr lang="en-US" dirty="0" err="1">
                <a:solidFill>
                  <a:schemeClr val="dk1"/>
                </a:solidFill>
              </a:rPr>
              <a:t>geneva</a:t>
            </a:r>
            <a:r>
              <a:rPr lang="en-US" dirty="0">
                <a:solidFill>
                  <a:schemeClr val="dk1"/>
                </a:solidFill>
              </a:rPr>
              <a:t> convention joke.</a:t>
            </a:r>
            <a:br>
              <a:rPr lang="en-US" dirty="0">
                <a:solidFill>
                  <a:schemeClr val="dk1"/>
                </a:solidFill>
              </a:rPr>
            </a:b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dirty="0">
                <a:solidFill>
                  <a:schemeClr val="dk1"/>
                </a:solidFill>
              </a:rPr>
              <a:t>Most networking gear — like the </a:t>
            </a:r>
            <a:r>
              <a:rPr lang="en-US" dirty="0" err="1">
                <a:solidFill>
                  <a:schemeClr val="dk1"/>
                </a:solidFill>
              </a:rPr>
              <a:t>Netgear</a:t>
            </a:r>
            <a:r>
              <a:rPr lang="en-US" dirty="0">
                <a:solidFill>
                  <a:schemeClr val="dk1"/>
                </a:solidFill>
              </a:rPr>
              <a:t> Nighthawk and ASUS routers — were </a:t>
            </a:r>
            <a:r>
              <a:rPr lang="en-US" b="1" dirty="0">
                <a:solidFill>
                  <a:schemeClr val="dk1"/>
                </a:solidFill>
              </a:rPr>
              <a:t>consumer-grade and are now physically damaged or unsupported</a:t>
            </a:r>
            <a:r>
              <a:rPr lang="en-US" dirty="0">
                <a:solidFill>
                  <a:schemeClr val="dk1"/>
                </a:solidFill>
              </a:rPr>
              <a:t>.</a:t>
            </a:r>
            <a:br>
              <a:rPr lang="en-US" dirty="0">
                <a:solidFill>
                  <a:schemeClr val="dk1"/>
                </a:solidFill>
              </a:rPr>
            </a:b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dirty="0">
                <a:solidFill>
                  <a:schemeClr val="dk1"/>
                </a:solidFill>
              </a:rPr>
              <a:t>Wi-Fi was patched together with multiple independent routers. Signal strength is weak, and networks are isolated.</a:t>
            </a:r>
            <a:br>
              <a:rPr lang="en-US" dirty="0">
                <a:solidFill>
                  <a:schemeClr val="dk1"/>
                </a:solidFill>
              </a:rPr>
            </a:b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dirty="0">
                <a:solidFill>
                  <a:schemeClr val="dk1"/>
                </a:solidFill>
              </a:rPr>
              <a:t>Only the first 25 users were domain-joined. The rest of the company relies on unmanaged laptops and external drives, making central control impossible.</a:t>
            </a:r>
            <a:br>
              <a:rPr lang="en-US" dirty="0">
                <a:solidFill>
                  <a:schemeClr val="dk1"/>
                </a:solidFill>
              </a:rPr>
            </a:br>
            <a:endParaRPr lang="en-US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-US" dirty="0">
                <a:solidFill>
                  <a:schemeClr val="dk1"/>
                </a:solidFill>
              </a:rPr>
              <a:t>The setup has become </a:t>
            </a:r>
            <a:r>
              <a:rPr lang="en-US" b="1" dirty="0">
                <a:solidFill>
                  <a:schemeClr val="dk1"/>
                </a:solidFill>
              </a:rPr>
              <a:t>a liability</a:t>
            </a:r>
            <a:r>
              <a:rPr lang="en-US" dirty="0">
                <a:solidFill>
                  <a:schemeClr val="dk1"/>
                </a:solidFill>
              </a:rPr>
              <a:t> — slowing productivity, creating vulnerabilities, and offering no foundation for future growth.</a:t>
            </a:r>
            <a:endParaRPr lang="en-US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d89076d3f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d89076d3f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f9b225300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f9b225300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Reused 2× Dell PowerEdge R640 and 1× HPE DL180 Gen10 servers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Kept 15 Dell XPS 15 laptops for lighter-use staff (e.g. HR, sales)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New standard workstation: Dell OptiPlex 7020 SFF (i5-14500, 16GB RAM, 512GB SSD)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user gets dual 1080p monitors and a Dell D6000S dock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Balanced reuse with upgrades to reduce cost, ensure consistency, and simplify IT support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d89076d3f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d89076d3f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Used 172.16.0.0/16 private address space for future-proofing</a:t>
            </a:r>
          </a:p>
          <a:p>
            <a:pPr>
              <a:buNone/>
            </a:pPr>
            <a:r>
              <a:rPr lang="en-US" dirty="0"/>
              <a:t>Separate subnets for each department/device type (workstations, execs, WAPs, servers, etc.)</a:t>
            </a:r>
          </a:p>
          <a:p>
            <a:pPr>
              <a:buNone/>
            </a:pPr>
            <a:r>
              <a:rPr lang="en-US" dirty="0"/>
              <a:t>Guest Wi-Fi is isolated; test lab has its own VLAN and /24 subnet</a:t>
            </a:r>
          </a:p>
          <a:p>
            <a:r>
              <a:rPr lang="en-US" dirty="0"/>
              <a:t>Segmentation improves performance, enhances security, and simplifies troubleshooting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d89076d3f4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d89076d3f4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Router/firewall: UniFi Dream Machine SE (VLANs, IDS/IPS, DPI, centralized management)</a:t>
            </a:r>
          </a:p>
          <a:p>
            <a:pPr>
              <a:buNone/>
            </a:pPr>
            <a:r>
              <a:rPr lang="en-US" dirty="0"/>
              <a:t>Core switch: UniFi USW-Pro-48 PoE (48 PoE+ ports, Layer 3, SFP+ for expansion)</a:t>
            </a:r>
          </a:p>
          <a:p>
            <a:pPr>
              <a:buNone/>
            </a:pPr>
            <a:r>
              <a:rPr lang="en-US" dirty="0"/>
              <a:t>3x UniFi U6 Pro access points (Wi-Fi 6, ceiling-mounted)</a:t>
            </a:r>
          </a:p>
          <a:p>
            <a:pPr>
              <a:buNone/>
            </a:pPr>
            <a:r>
              <a:rPr lang="en-US" dirty="0"/>
              <a:t>Cabling: CAT6a plenum-rated (10 Gbps, safe for ceilings, future-ready)</a:t>
            </a:r>
          </a:p>
          <a:p>
            <a:r>
              <a:rPr lang="en-US" dirty="0"/>
              <a:t>All hardware from Ubiquiti for centralized, standardized deployment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d89076d3f4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d89076d3f4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Domain: </a:t>
            </a:r>
            <a:r>
              <a:rPr lang="en-US" dirty="0" err="1"/>
              <a:t>atomic.local</a:t>
            </a:r>
            <a:r>
              <a:rPr lang="en-US" dirty="0"/>
              <a:t> (internal-use, DNS-safe)</a:t>
            </a:r>
          </a:p>
          <a:p>
            <a:pPr>
              <a:buNone/>
            </a:pPr>
            <a:r>
              <a:rPr lang="en-US" dirty="0"/>
              <a:t>OU structure built for delegation and scalability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Users by department (e.g. Marketing, Sales, IT)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Computers by device role (Workstations, Laptops, Servers, </a:t>
            </a:r>
            <a:r>
              <a:rPr lang="en-US" dirty="0" err="1"/>
              <a:t>TestingLab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Groups for security/access control</a:t>
            </a:r>
          </a:p>
          <a:p>
            <a:r>
              <a:rPr lang="en-US" dirty="0"/>
              <a:t>Redirected default Users/Computers containers to custom OUs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9050" y="0"/>
            <a:ext cx="91821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45033" y="9882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II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05050"/>
              </a:buClr>
              <a:buSzPts val="2800"/>
              <a:buNone/>
              <a:defRPr>
                <a:solidFill>
                  <a:srgbClr val="50505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II alt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>
            <a:spLocks noGrp="1"/>
          </p:cNvSpPr>
          <p:nvPr>
            <p:ph type="title"/>
          </p:nvPr>
        </p:nvSpPr>
        <p:spPr>
          <a:xfrm>
            <a:off x="311700" y="431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>
            <a:off x="311700" y="4666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III">
  <p:cSld name="CUSTOM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311700" y="431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None/>
              <a:defRPr>
                <a:solidFill>
                  <a:srgbClr val="1919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body" idx="1"/>
          </p:nvPr>
        </p:nvSpPr>
        <p:spPr>
          <a:xfrm>
            <a:off x="311700" y="4666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III alt">
  <p:cSld name="CUSTOM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IV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311700" y="431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311700" y="4666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IV alt">
  <p:cSld name="CUSTOM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431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title" idx="2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I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I alt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11700" y="6333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2"/>
          </p:nvPr>
        </p:nvSpPr>
        <p:spPr>
          <a:xfrm>
            <a:off x="4832400" y="6333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431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II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II alt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700" y="6333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2"/>
          </p:nvPr>
        </p:nvSpPr>
        <p:spPr>
          <a:xfrm>
            <a:off x="4832400" y="6333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31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19050" y="0"/>
            <a:ext cx="91821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highlight>
                  <a:schemeClr val="l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III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III alt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body" idx="1"/>
          </p:nvPr>
        </p:nvSpPr>
        <p:spPr>
          <a:xfrm>
            <a:off x="311700" y="6333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body" idx="2"/>
          </p:nvPr>
        </p:nvSpPr>
        <p:spPr>
          <a:xfrm>
            <a:off x="4832400" y="6333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title"/>
          </p:nvPr>
        </p:nvSpPr>
        <p:spPr>
          <a:xfrm>
            <a:off x="311700" y="431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IV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IV alt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311700" y="6333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2"/>
          </p:nvPr>
        </p:nvSpPr>
        <p:spPr>
          <a:xfrm>
            <a:off x="4832400" y="6333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311700" y="431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II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III">
  <p:cSld name="TITLE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  <a:highlight>
                  <a:schemeClr val="dk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IV">
  <p:cSld name="TITLE_ONLY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lt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/>
          <p:nvPr/>
        </p:nvSpPr>
        <p:spPr>
          <a:xfrm>
            <a:off x="-19050" y="0"/>
            <a:ext cx="91821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36" name="Google Shape;136;p29"/>
          <p:cNvSpPr/>
          <p:nvPr/>
        </p:nvSpPr>
        <p:spPr>
          <a:xfrm>
            <a:off x="311150" y="557225"/>
            <a:ext cx="2808000" cy="757200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37" name="Google Shape;137;p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8" name="Google Shape;138;p29"/>
          <p:cNvSpPr/>
          <p:nvPr/>
        </p:nvSpPr>
        <p:spPr>
          <a:xfrm>
            <a:off x="311700" y="1389600"/>
            <a:ext cx="2808000" cy="3179400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39" name="Google Shape;139;p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0" name="Google Shape;140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II">
  <p:cSld name="ONE_COLUMN_TEXT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0"/>
          <p:cNvSpPr/>
          <p:nvPr/>
        </p:nvSpPr>
        <p:spPr>
          <a:xfrm>
            <a:off x="-19050" y="0"/>
            <a:ext cx="91821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3" name="Google Shape;143;p30"/>
          <p:cNvSpPr/>
          <p:nvPr/>
        </p:nvSpPr>
        <p:spPr>
          <a:xfrm>
            <a:off x="311150" y="557225"/>
            <a:ext cx="2808000" cy="7572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4" name="Google Shape;144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" name="Google Shape;145;p30"/>
          <p:cNvSpPr/>
          <p:nvPr/>
        </p:nvSpPr>
        <p:spPr>
          <a:xfrm>
            <a:off x="311700" y="1389600"/>
            <a:ext cx="2808000" cy="31794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6" name="Google Shape;146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7" name="Google Shape;14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alt">
  <p:cSld name="SECTION_HEADER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-19050" y="0"/>
            <a:ext cx="91821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I">
  <p:cSld name="MAIN_POIN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1"/>
          <p:cNvSpPr/>
          <p:nvPr/>
        </p:nvSpPr>
        <p:spPr>
          <a:xfrm>
            <a:off x="-19050" y="0"/>
            <a:ext cx="91821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0" name="Google Shape;150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rgbClr val="FFFFFF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II">
  <p:cSld name="MAIN_POINT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/>
          <p:nvPr/>
        </p:nvSpPr>
        <p:spPr>
          <a:xfrm>
            <a:off x="-19050" y="0"/>
            <a:ext cx="91821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4" name="Google Shape;154;p3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  <a:highlight>
                  <a:schemeClr val="dk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5" name="Google Shape;155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3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9" name="Google Shape;159;p3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0" name="Google Shape;160;p3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1" name="Google Shape;161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64" name="Google Shape;164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7" name="Google Shape;167;p3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8" name="Google Shape;168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" type="blank">
  <p:cSld name="BLANK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I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I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 1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I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5"/>
          <p:cNvSpPr txBox="1"/>
          <p:nvPr/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Branding</a:t>
            </a:r>
            <a:endParaRPr sz="2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Positioning</a:t>
            </a:r>
            <a:endParaRPr sz="2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Why it Matters</a:t>
            </a:r>
            <a:endParaRPr sz="2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Strategies</a:t>
            </a:r>
            <a:endParaRPr sz="2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Build a Brand</a:t>
            </a:r>
            <a:endParaRPr sz="1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5" name="Google Shape;25;p5"/>
          <p:cNvSpPr txBox="1"/>
          <p:nvPr/>
        </p:nvSpPr>
        <p:spPr>
          <a:xfrm>
            <a:off x="4654850" y="747375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6" name="Google Shape;26;p5"/>
          <p:cNvSpPr txBox="1"/>
          <p:nvPr/>
        </p:nvSpPr>
        <p:spPr>
          <a:xfrm>
            <a:off x="4654850" y="1469494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7" name="Google Shape;27;p5"/>
          <p:cNvSpPr txBox="1"/>
          <p:nvPr/>
        </p:nvSpPr>
        <p:spPr>
          <a:xfrm>
            <a:off x="4654850" y="219160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8" name="Google Shape;28;p5"/>
          <p:cNvSpPr txBox="1"/>
          <p:nvPr/>
        </p:nvSpPr>
        <p:spPr>
          <a:xfrm>
            <a:off x="4654850" y="2976981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9" name="Google Shape;29;p5"/>
          <p:cNvSpPr txBox="1"/>
          <p:nvPr/>
        </p:nvSpPr>
        <p:spPr>
          <a:xfrm>
            <a:off x="4654850" y="410755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285F4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30" name="Google Shape;30;p5"/>
          <p:cNvSpPr txBox="1"/>
          <p:nvPr/>
        </p:nvSpPr>
        <p:spPr>
          <a:xfrm>
            <a:off x="4654850" y="368020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II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6"/>
          <p:cNvSpPr txBox="1"/>
          <p:nvPr/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First</a:t>
            </a:r>
            <a:endParaRPr sz="2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Second</a:t>
            </a:r>
            <a:endParaRPr sz="2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Third</a:t>
            </a:r>
            <a:endParaRPr sz="2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Fourth</a:t>
            </a:r>
            <a:endParaRPr sz="2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Fifth</a:t>
            </a:r>
            <a:endParaRPr sz="18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5" name="Google Shape;35;p6"/>
          <p:cNvSpPr txBox="1"/>
          <p:nvPr/>
        </p:nvSpPr>
        <p:spPr>
          <a:xfrm>
            <a:off x="4654850" y="747375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36" name="Google Shape;36;p6"/>
          <p:cNvSpPr txBox="1"/>
          <p:nvPr/>
        </p:nvSpPr>
        <p:spPr>
          <a:xfrm>
            <a:off x="4654850" y="1469494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37" name="Google Shape;37;p6"/>
          <p:cNvSpPr txBox="1"/>
          <p:nvPr/>
        </p:nvSpPr>
        <p:spPr>
          <a:xfrm>
            <a:off x="4654850" y="219160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38" name="Google Shape;38;p6"/>
          <p:cNvSpPr txBox="1"/>
          <p:nvPr/>
        </p:nvSpPr>
        <p:spPr>
          <a:xfrm>
            <a:off x="4654850" y="2976981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39" name="Google Shape;39;p6"/>
          <p:cNvSpPr txBox="1"/>
          <p:nvPr/>
        </p:nvSpPr>
        <p:spPr>
          <a:xfrm>
            <a:off x="4654850" y="410755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285F4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40" name="Google Shape;40;p6"/>
          <p:cNvSpPr txBox="1"/>
          <p:nvPr/>
        </p:nvSpPr>
        <p:spPr>
          <a:xfrm>
            <a:off x="4654850" y="368020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III">
  <p:cSld name="CUSTOM_4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7"/>
          <p:cNvSpPr txBox="1"/>
          <p:nvPr/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First</a:t>
            </a:r>
            <a:endParaRPr sz="2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Second</a:t>
            </a:r>
            <a:endParaRPr sz="2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Third</a:t>
            </a:r>
            <a:endParaRPr sz="2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Fourth</a:t>
            </a:r>
            <a:endParaRPr sz="2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Fifth</a:t>
            </a:r>
            <a:endParaRPr sz="1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5" name="Google Shape;45;p7"/>
          <p:cNvSpPr txBox="1"/>
          <p:nvPr/>
        </p:nvSpPr>
        <p:spPr>
          <a:xfrm>
            <a:off x="4654850" y="747375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46" name="Google Shape;46;p7"/>
          <p:cNvSpPr txBox="1"/>
          <p:nvPr/>
        </p:nvSpPr>
        <p:spPr>
          <a:xfrm>
            <a:off x="4654850" y="1469494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47" name="Google Shape;47;p7"/>
          <p:cNvSpPr txBox="1"/>
          <p:nvPr/>
        </p:nvSpPr>
        <p:spPr>
          <a:xfrm>
            <a:off x="4654850" y="219160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48" name="Google Shape;48;p7"/>
          <p:cNvSpPr txBox="1"/>
          <p:nvPr/>
        </p:nvSpPr>
        <p:spPr>
          <a:xfrm>
            <a:off x="4654850" y="2976981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49" name="Google Shape;49;p7"/>
          <p:cNvSpPr txBox="1"/>
          <p:nvPr/>
        </p:nvSpPr>
        <p:spPr>
          <a:xfrm>
            <a:off x="4654850" y="410755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285F4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50" name="Google Shape;50;p7"/>
          <p:cNvSpPr txBox="1"/>
          <p:nvPr/>
        </p:nvSpPr>
        <p:spPr>
          <a:xfrm>
            <a:off x="4654850" y="368020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IV">
  <p:cSld name="CUSTOM_4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8"/>
          <p:cNvSpPr txBox="1"/>
          <p:nvPr/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First</a:t>
            </a:r>
            <a:endParaRPr sz="2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Second</a:t>
            </a:r>
            <a:endParaRPr sz="2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Third</a:t>
            </a:r>
            <a:endParaRPr sz="2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Fourth</a:t>
            </a:r>
            <a:endParaRPr sz="2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Fifth</a:t>
            </a:r>
            <a:endParaRPr sz="18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5" name="Google Shape;55;p8"/>
          <p:cNvSpPr txBox="1"/>
          <p:nvPr/>
        </p:nvSpPr>
        <p:spPr>
          <a:xfrm>
            <a:off x="4654850" y="747375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56" name="Google Shape;56;p8"/>
          <p:cNvSpPr txBox="1"/>
          <p:nvPr/>
        </p:nvSpPr>
        <p:spPr>
          <a:xfrm>
            <a:off x="4654850" y="1469494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57" name="Google Shape;57;p8"/>
          <p:cNvSpPr txBox="1"/>
          <p:nvPr/>
        </p:nvSpPr>
        <p:spPr>
          <a:xfrm>
            <a:off x="4654850" y="219160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58" name="Google Shape;58;p8"/>
          <p:cNvSpPr txBox="1"/>
          <p:nvPr/>
        </p:nvSpPr>
        <p:spPr>
          <a:xfrm>
            <a:off x="4654850" y="2976981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59" name="Google Shape;59;p8"/>
          <p:cNvSpPr txBox="1"/>
          <p:nvPr/>
        </p:nvSpPr>
        <p:spPr>
          <a:xfrm>
            <a:off x="4654850" y="410755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285F4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60" name="Google Shape;60;p8"/>
          <p:cNvSpPr txBox="1"/>
          <p:nvPr/>
        </p:nvSpPr>
        <p:spPr>
          <a:xfrm>
            <a:off x="4654850" y="3680206"/>
            <a:ext cx="3765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#X</a:t>
            </a:r>
            <a:endParaRPr sz="1000">
              <a:solidFill>
                <a:schemeClr val="lt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I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I alt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311700" y="4316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311700" y="4666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o"/>
              <a:buChar char="●"/>
              <a:def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0"/>
          <p:cNvSpPr txBox="1">
            <a:spLocks noGrp="1"/>
          </p:cNvSpPr>
          <p:nvPr>
            <p:ph type="ctrTitle"/>
          </p:nvPr>
        </p:nvSpPr>
        <p:spPr>
          <a:xfrm>
            <a:off x="245033" y="9882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Infrastructure Redesign</a:t>
            </a:r>
            <a:endParaRPr/>
          </a:p>
        </p:txBody>
      </p:sp>
      <p:sp>
        <p:nvSpPr>
          <p:cNvPr id="182" name="Google Shape;182;p40"/>
          <p:cNvSpPr txBox="1">
            <a:spLocks noGrp="1"/>
          </p:cNvSpPr>
          <p:nvPr>
            <p:ph type="title" idx="4294967295"/>
          </p:nvPr>
        </p:nvSpPr>
        <p:spPr>
          <a:xfrm>
            <a:off x="656800" y="1808125"/>
            <a:ext cx="32925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49009"/>
              <a:buNone/>
            </a:pPr>
            <a:r>
              <a:rPr lang="en" sz="2020">
                <a:highlight>
                  <a:schemeClr val="lt1"/>
                </a:highlight>
              </a:rPr>
              <a:t>Atomic synergistics</a:t>
            </a:r>
            <a:endParaRPr sz="2020">
              <a:highlight>
                <a:schemeClr val="lt1"/>
              </a:highlight>
            </a:endParaRPr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294967295"/>
          </p:nvPr>
        </p:nvSpPr>
        <p:spPr>
          <a:xfrm>
            <a:off x="6983825" y="2864850"/>
            <a:ext cx="13692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49009"/>
              <a:buNone/>
            </a:pPr>
            <a:r>
              <a:rPr lang="en" sz="2020">
                <a:highlight>
                  <a:schemeClr val="lt1"/>
                </a:highlight>
              </a:rPr>
              <a:t>Jesse Frazier III</a:t>
            </a:r>
            <a:endParaRPr sz="202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9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Groups &amp; Group Policies</a:t>
            </a:r>
            <a:endParaRPr/>
          </a:p>
        </p:txBody>
      </p:sp>
      <p:sp>
        <p:nvSpPr>
          <p:cNvPr id="246" name="Google Shape;246;p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Groups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GRP_Marketing_ReadWrite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GRP_Sales_Read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GRP_Logistics_ReadWrite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GRP_Executives_Admin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GRP_IT_FullControl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GRP_Production_ReadWrite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GRP_GeneralStaff_Limited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9"/>
          <p:cNvSpPr txBox="1">
            <a:spLocks noGrp="1"/>
          </p:cNvSpPr>
          <p:nvPr>
            <p:ph type="body" idx="1"/>
          </p:nvPr>
        </p:nvSpPr>
        <p:spPr>
          <a:xfrm>
            <a:off x="4716825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Group Policies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Password complexity (12+ characters)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Mapped department drives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USB &amp; control panel restrictions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Custom wallpapers by department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49" title="Screenshot (123).png"/>
          <p:cNvPicPr preferRelativeResize="0"/>
          <p:nvPr/>
        </p:nvPicPr>
        <p:blipFill rotWithShape="1">
          <a:blip r:embed="rId3">
            <a:alphaModFix/>
          </a:blip>
          <a:srcRect l="54139" t="37097" r="15455" b="31609"/>
          <a:stretch/>
        </p:blipFill>
        <p:spPr>
          <a:xfrm>
            <a:off x="687825" y="3468800"/>
            <a:ext cx="2502350" cy="160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0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controller implementation</a:t>
            </a:r>
            <a:endParaRPr/>
          </a:p>
        </p:txBody>
      </p:sp>
      <p:sp>
        <p:nvSpPr>
          <p:cNvPr id="254" name="Google Shape;254;p50"/>
          <p:cNvSpPr txBox="1">
            <a:spLocks noGrp="1"/>
          </p:cNvSpPr>
          <p:nvPr>
            <p:ph type="body" idx="1"/>
          </p:nvPr>
        </p:nvSpPr>
        <p:spPr>
          <a:xfrm>
            <a:off x="0" y="937825"/>
            <a:ext cx="2735700" cy="9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DC1: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IP: 172.16.20.10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Roles: AD DS, DNS, DHCP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50"/>
          <p:cNvSpPr txBox="1">
            <a:spLocks noGrp="1"/>
          </p:cNvSpPr>
          <p:nvPr>
            <p:ph type="body" idx="1"/>
          </p:nvPr>
        </p:nvSpPr>
        <p:spPr>
          <a:xfrm>
            <a:off x="2735688" y="937825"/>
            <a:ext cx="3273900" cy="9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DC2 (Redundancy):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IP: 172.16.20.11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Replica Domain Controller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50"/>
          <p:cNvSpPr txBox="1">
            <a:spLocks noGrp="1"/>
          </p:cNvSpPr>
          <p:nvPr>
            <p:ph type="body" idx="1"/>
          </p:nvPr>
        </p:nvSpPr>
        <p:spPr>
          <a:xfrm>
            <a:off x="6196800" y="937825"/>
            <a:ext cx="29472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Automation: 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PowerShell user import using custom CSV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OU-aware deployment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50" title="Screenshot (124).png"/>
          <p:cNvPicPr preferRelativeResize="0"/>
          <p:nvPr/>
        </p:nvPicPr>
        <p:blipFill rotWithShape="1">
          <a:blip r:embed="rId3">
            <a:alphaModFix/>
          </a:blip>
          <a:srcRect t="21359" r="27709" b="9426"/>
          <a:stretch/>
        </p:blipFill>
        <p:spPr>
          <a:xfrm>
            <a:off x="0" y="2607350"/>
            <a:ext cx="4304002" cy="2575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50" title="Screenshot (126).png"/>
          <p:cNvPicPr preferRelativeResize="0"/>
          <p:nvPr/>
        </p:nvPicPr>
        <p:blipFill rotWithShape="1">
          <a:blip r:embed="rId4">
            <a:alphaModFix/>
          </a:blip>
          <a:srcRect l="20007" t="39417" r="34870" b="5437"/>
          <a:stretch/>
        </p:blipFill>
        <p:spPr>
          <a:xfrm>
            <a:off x="3141825" y="3143850"/>
            <a:ext cx="2669674" cy="203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50" title="Screenshot (127).png"/>
          <p:cNvPicPr preferRelativeResize="0"/>
          <p:nvPr/>
        </p:nvPicPr>
        <p:blipFill rotWithShape="1">
          <a:blip r:embed="rId5">
            <a:alphaModFix/>
          </a:blip>
          <a:srcRect l="14551" t="21197" r="32532" b="7332"/>
          <a:stretch/>
        </p:blipFill>
        <p:spPr>
          <a:xfrm>
            <a:off x="5611325" y="2236825"/>
            <a:ext cx="3532675" cy="298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1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Planning &amp; Deployment</a:t>
            </a:r>
            <a:endParaRPr/>
          </a:p>
        </p:txBody>
      </p:sp>
      <p:pic>
        <p:nvPicPr>
          <p:cNvPr id="265" name="Google Shape;265;p51" title="Critical Thinking Scenario - Trello Planning Diagram.png"/>
          <p:cNvPicPr preferRelativeResize="0"/>
          <p:nvPr/>
        </p:nvPicPr>
        <p:blipFill rotWithShape="1">
          <a:blip r:embed="rId3">
            <a:alphaModFix/>
          </a:blip>
          <a:srcRect t="13573" b="7555"/>
          <a:stretch/>
        </p:blipFill>
        <p:spPr>
          <a:xfrm>
            <a:off x="0" y="1086727"/>
            <a:ext cx="9144000" cy="405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2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Recommendations</a:t>
            </a:r>
            <a:endParaRPr/>
          </a:p>
        </p:txBody>
      </p:sp>
      <p:sp>
        <p:nvSpPr>
          <p:cNvPr id="271" name="Google Shape;271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b="1"/>
              <a:t>Centralized, domain-managed environment</a:t>
            </a:r>
            <a:endParaRPr b="1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b="1"/>
              <a:t>Secure, segmented network</a:t>
            </a:r>
            <a:endParaRPr b="1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b="1"/>
              <a:t>Standardized hardware and scalable design</a:t>
            </a:r>
            <a:endParaRPr b="1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b="1"/>
              <a:t>Supports 100+ users and future growth</a:t>
            </a:r>
            <a:endParaRPr b="1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b="1"/>
              <a:t>Prepared for remote access, testing, and collaboration</a:t>
            </a:r>
            <a:br>
              <a:rPr lang="en" b="1"/>
            </a:br>
            <a:endParaRPr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3"/>
          <p:cNvSpPr/>
          <p:nvPr/>
        </p:nvSpPr>
        <p:spPr>
          <a:xfrm>
            <a:off x="0" y="-23175"/>
            <a:ext cx="91746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77" name="Google Shape;277;p53"/>
          <p:cNvSpPr txBox="1"/>
          <p:nvPr/>
        </p:nvSpPr>
        <p:spPr>
          <a:xfrm>
            <a:off x="3166950" y="2017650"/>
            <a:ext cx="2810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  <a:highlight>
                  <a:schemeClr val="lt1"/>
                </a:highlight>
                <a:latin typeface="Bebas Neue"/>
                <a:ea typeface="Bebas Neue"/>
                <a:cs typeface="Bebas Neue"/>
                <a:sym typeface="Bebas Neue"/>
              </a:rPr>
              <a:t>Thank you</a:t>
            </a:r>
            <a:endParaRPr sz="6000">
              <a:solidFill>
                <a:schemeClr val="dk1"/>
              </a:solidFill>
              <a:highlight>
                <a:schemeClr val="lt1"/>
              </a:highlight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78" name="Google Shape;278;p53"/>
          <p:cNvSpPr txBox="1"/>
          <p:nvPr/>
        </p:nvSpPr>
        <p:spPr>
          <a:xfrm>
            <a:off x="2398875" y="3018550"/>
            <a:ext cx="351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highlight>
                  <a:schemeClr val="dk1"/>
                </a:highlight>
                <a:latin typeface="Bebas Neue"/>
                <a:ea typeface="Bebas Neue"/>
                <a:cs typeface="Bebas Neue"/>
                <a:sym typeface="Bebas Neue"/>
              </a:rPr>
              <a:t>That’s a wrap.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1"/>
          <p:cNvSpPr/>
          <p:nvPr/>
        </p:nvSpPr>
        <p:spPr>
          <a:xfrm>
            <a:off x="0" y="-23175"/>
            <a:ext cx="91746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89" name="Google Shape;189;p41"/>
          <p:cNvSpPr txBox="1"/>
          <p:nvPr/>
        </p:nvSpPr>
        <p:spPr>
          <a:xfrm>
            <a:off x="2881200" y="2017650"/>
            <a:ext cx="34122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  <a:highlight>
                  <a:schemeClr val="lt1"/>
                </a:highlight>
                <a:latin typeface="Bebas Neue"/>
                <a:ea typeface="Bebas Neue"/>
                <a:cs typeface="Bebas Neue"/>
                <a:sym typeface="Bebas Neue"/>
              </a:rPr>
              <a:t>The problem</a:t>
            </a:r>
            <a:endParaRPr sz="6000">
              <a:solidFill>
                <a:schemeClr val="dk1"/>
              </a:solidFill>
              <a:highlight>
                <a:schemeClr val="lt1"/>
              </a:highlight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90" name="Google Shape;190;p41"/>
          <p:cNvSpPr txBox="1"/>
          <p:nvPr/>
        </p:nvSpPr>
        <p:spPr>
          <a:xfrm>
            <a:off x="2557475" y="3018550"/>
            <a:ext cx="366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highlight>
                  <a:schemeClr val="dk1"/>
                </a:highlight>
                <a:latin typeface="Bebas Neue"/>
                <a:ea typeface="Bebas Neue"/>
                <a:cs typeface="Bebas Neue"/>
                <a:sym typeface="Bebas Neue"/>
              </a:rPr>
              <a:t>Growth Needs structure.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2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96" name="Google Shape;196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Atomic Synergistics is a fast-growing business development firm.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Team doubled in size after a major contract with Walmart+.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Existing network couldn’t keep up — cluttered, inconsistent, and outdated.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A full redesign is underway to support scalability, security, and control.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3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network issues</a:t>
            </a:r>
            <a:endParaRPr/>
          </a:p>
        </p:txBody>
      </p:sp>
      <p:sp>
        <p:nvSpPr>
          <p:cNvPr id="202" name="Google Shape;202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Disorganized cabling and unventilated server closet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Failing hardware and outdated consumer-grade devices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Weak Wi-Fi and fragmented networks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No central management or domain integration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4"/>
          <p:cNvSpPr/>
          <p:nvPr/>
        </p:nvSpPr>
        <p:spPr>
          <a:xfrm>
            <a:off x="0" y="-23175"/>
            <a:ext cx="91746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08" name="Google Shape;208;p44"/>
          <p:cNvSpPr txBox="1"/>
          <p:nvPr/>
        </p:nvSpPr>
        <p:spPr>
          <a:xfrm>
            <a:off x="2830050" y="2017650"/>
            <a:ext cx="3514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  <a:highlight>
                  <a:schemeClr val="lt1"/>
                </a:highlight>
                <a:latin typeface="Bebas Neue"/>
                <a:ea typeface="Bebas Neue"/>
                <a:cs typeface="Bebas Neue"/>
                <a:sym typeface="Bebas Neue"/>
              </a:rPr>
              <a:t>The solution</a:t>
            </a:r>
            <a:endParaRPr sz="6000">
              <a:solidFill>
                <a:schemeClr val="dk1"/>
              </a:solidFill>
              <a:highlight>
                <a:schemeClr val="lt1"/>
              </a:highlight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09" name="Google Shape;209;p44"/>
          <p:cNvSpPr txBox="1"/>
          <p:nvPr/>
        </p:nvSpPr>
        <p:spPr>
          <a:xfrm>
            <a:off x="2694000" y="3031950"/>
            <a:ext cx="3514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highlight>
                  <a:schemeClr val="dk1"/>
                </a:highlight>
                <a:latin typeface="Bebas Neue"/>
                <a:ea typeface="Bebas Neue"/>
                <a:cs typeface="Bebas Neue"/>
                <a:sym typeface="Bebas Neue"/>
              </a:rPr>
              <a:t>Strong foundations scale further.</a:t>
            </a:r>
            <a:endParaRPr sz="2000">
              <a:solidFill>
                <a:schemeClr val="lt1"/>
              </a:solidFill>
              <a:highlight>
                <a:schemeClr val="dk1"/>
              </a:highlight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5"/>
          <p:cNvSpPr txBox="1">
            <a:spLocks noGrp="1"/>
          </p:cNvSpPr>
          <p:nvPr>
            <p:ph type="body" idx="2"/>
          </p:nvPr>
        </p:nvSpPr>
        <p:spPr>
          <a:xfrm>
            <a:off x="277100" y="8635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2× Dell PowerEdge R640 Servers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1× HPE ProLiant DL180 Gen10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15× Dell XPS 15 Laptops</a:t>
            </a:r>
            <a:endParaRPr b="1"/>
          </a:p>
        </p:txBody>
      </p:sp>
      <p:sp>
        <p:nvSpPr>
          <p:cNvPr id="215" name="Google Shape;215;p45"/>
          <p:cNvSpPr txBox="1">
            <a:spLocks noGrp="1"/>
          </p:cNvSpPr>
          <p:nvPr>
            <p:ph type="body" idx="2"/>
          </p:nvPr>
        </p:nvSpPr>
        <p:spPr>
          <a:xfrm>
            <a:off x="4915675" y="86355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b="1">
                <a:solidFill>
                  <a:schemeClr val="lt1"/>
                </a:solidFill>
              </a:rPr>
              <a:t>Dell OptiPlex 7020 SFF</a:t>
            </a:r>
            <a:endParaRPr b="1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b="1">
                <a:solidFill>
                  <a:schemeClr val="lt1"/>
                </a:solidFill>
              </a:rPr>
              <a:t>Dual 24" 1080p monitors</a:t>
            </a:r>
            <a:endParaRPr b="1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b="1">
                <a:solidFill>
                  <a:schemeClr val="lt1"/>
                </a:solidFill>
              </a:rPr>
              <a:t>Dell D6000S docking station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16" name="Google Shape;216;p45"/>
          <p:cNvSpPr txBox="1">
            <a:spLocks noGrp="1"/>
          </p:cNvSpPr>
          <p:nvPr>
            <p:ph type="title"/>
          </p:nvPr>
        </p:nvSpPr>
        <p:spPr>
          <a:xfrm>
            <a:off x="311700" y="361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Strategy</a:t>
            </a:r>
            <a:endParaRPr/>
          </a:p>
        </p:txBody>
      </p:sp>
      <p:sp>
        <p:nvSpPr>
          <p:cNvPr id="217" name="Google Shape;217;p45"/>
          <p:cNvSpPr txBox="1">
            <a:spLocks noGrp="1"/>
          </p:cNvSpPr>
          <p:nvPr>
            <p:ph type="title"/>
          </p:nvPr>
        </p:nvSpPr>
        <p:spPr>
          <a:xfrm>
            <a:off x="0" y="4374400"/>
            <a:ext cx="4572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Reused Hardware</a:t>
            </a:r>
            <a:endParaRPr sz="2400"/>
          </a:p>
        </p:txBody>
      </p:sp>
      <p:sp>
        <p:nvSpPr>
          <p:cNvPr id="218" name="Google Shape;218;p45"/>
          <p:cNvSpPr txBox="1">
            <a:spLocks noGrp="1"/>
          </p:cNvSpPr>
          <p:nvPr>
            <p:ph type="title"/>
          </p:nvPr>
        </p:nvSpPr>
        <p:spPr>
          <a:xfrm>
            <a:off x="4572000" y="4374400"/>
            <a:ext cx="4572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New Hardware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6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Subnetting</a:t>
            </a:r>
            <a:endParaRPr/>
          </a:p>
        </p:txBody>
      </p:sp>
      <p:sp>
        <p:nvSpPr>
          <p:cNvPr id="224" name="Google Shape;224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700" b="1"/>
          </a:p>
        </p:txBody>
      </p:sp>
      <p:pic>
        <p:nvPicPr>
          <p:cNvPr id="225" name="Google Shape;225;p46" title="Subnet Tabl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8671"/>
            <a:ext cx="9143999" cy="4127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7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equipment &amp; Design</a:t>
            </a:r>
            <a:endParaRPr/>
          </a:p>
        </p:txBody>
      </p:sp>
      <p:sp>
        <p:nvSpPr>
          <p:cNvPr id="231" name="Google Shape;231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Router/Firewall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UniFi Dream Machine SE (UDM-SE)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All-in-one with VLANs, DPI, IDS/IPS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Switching: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UniFi USW-Pro-48 PoE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48 PoE+ ports, Layer 3, SFP+ uplinks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47"/>
          <p:cNvSpPr txBox="1">
            <a:spLocks noGrp="1"/>
          </p:cNvSpPr>
          <p:nvPr>
            <p:ph type="body" idx="1"/>
          </p:nvPr>
        </p:nvSpPr>
        <p:spPr>
          <a:xfrm>
            <a:off x="4716825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Wireless Access Points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UniFi U6 Pro (×3) — Wi-Fi 6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Centrally managed, ceiling mounted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Cabling: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AT6a Plenum — 10 Gbps, future-proof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p47" title="Critical Thinking Scenario - Network Diagr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5559" y="212725"/>
            <a:ext cx="377288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8"/>
          <p:cNvSpPr txBox="1">
            <a:spLocks noGrp="1"/>
          </p:cNvSpPr>
          <p:nvPr>
            <p:ph type="title"/>
          </p:nvPr>
        </p:nvSpPr>
        <p:spPr>
          <a:xfrm>
            <a:off x="311700" y="2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Active Directory Structure</a:t>
            </a:r>
            <a:endParaRPr/>
          </a:p>
        </p:txBody>
      </p:sp>
      <p:pic>
        <p:nvPicPr>
          <p:cNvPr id="239" name="Google Shape;239;p48" title="Atomic OU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525" y="1111177"/>
            <a:ext cx="4944949" cy="398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8" title="Screenshot (123).png"/>
          <p:cNvPicPr preferRelativeResize="0"/>
          <p:nvPr/>
        </p:nvPicPr>
        <p:blipFill rotWithShape="1">
          <a:blip r:embed="rId4">
            <a:alphaModFix/>
          </a:blip>
          <a:srcRect l="54141" t="37096" b="12043"/>
          <a:stretch/>
        </p:blipFill>
        <p:spPr>
          <a:xfrm>
            <a:off x="4994225" y="1791575"/>
            <a:ext cx="3774149" cy="261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BA 1.0">
  <a:themeElements>
    <a:clrScheme name="Simple Light">
      <a:dk1>
        <a:srgbClr val="000000"/>
      </a:dk1>
      <a:lt1>
        <a:srgbClr val="FFFFFF"/>
      </a:lt1>
      <a:dk2>
        <a:srgbClr val="505050"/>
      </a:dk2>
      <a:lt2>
        <a:srgbClr val="191919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1126</Words>
  <Application>Microsoft Office PowerPoint</Application>
  <PresentationFormat>On-screen Show (16:9)</PresentationFormat>
  <Paragraphs>133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Arimo</vt:lpstr>
      <vt:lpstr>Barlow SemiBold</vt:lpstr>
      <vt:lpstr>Bebas Neue</vt:lpstr>
      <vt:lpstr>Arial</vt:lpstr>
      <vt:lpstr>SBA 1.0</vt:lpstr>
      <vt:lpstr>Network Infrastructure Redesign</vt:lpstr>
      <vt:lpstr>PowerPoint Presentation</vt:lpstr>
      <vt:lpstr>Project overview</vt:lpstr>
      <vt:lpstr>Current network issues</vt:lpstr>
      <vt:lpstr>PowerPoint Presentation</vt:lpstr>
      <vt:lpstr>Hardware Strategy</vt:lpstr>
      <vt:lpstr>Subnetting</vt:lpstr>
      <vt:lpstr>Network equipment &amp; Design</vt:lpstr>
      <vt:lpstr>Active Directory Structure</vt:lpstr>
      <vt:lpstr>Groups &amp; Group Policies</vt:lpstr>
      <vt:lpstr>Domain controller implementation</vt:lpstr>
      <vt:lpstr>Project Planning &amp; Deployment</vt:lpstr>
      <vt:lpstr>Final Recommendations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Frazier III,Jesse R</cp:lastModifiedBy>
  <cp:revision>1</cp:revision>
  <dcterms:modified xsi:type="dcterms:W3CDTF">2025-05-08T16:44:43Z</dcterms:modified>
</cp:coreProperties>
</file>